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Anton" charset="1" panose="00000500000000000000"/>
      <p:regular r:id="rId36"/>
    </p:embeddedFont>
    <p:embeddedFont>
      <p:font typeface="Montserrat Bold" charset="1" panose="00000800000000000000"/>
      <p:regular r:id="rId37"/>
    </p:embeddedFont>
    <p:embeddedFont>
      <p:font typeface="Montserrat" charset="1" panose="00000500000000000000"/>
      <p:regular r:id="rId38"/>
    </p:embeddedFont>
    <p:embeddedFont>
      <p:font typeface="Open San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www.linkedin.com/in/karthick-krk/" TargetMode="External" Type="http://schemas.openxmlformats.org/officeDocument/2006/relationships/hyperlink"/><Relationship Id="rId7" Target="https://codebasics.io/portfolio/Karthikeyan-K" TargetMode="External" Type="http://schemas.openxmlformats.org/officeDocument/2006/relationships/hyperlink"/><Relationship Id="rId8" Target="https://github.com/kr-karthick"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www.linkedin.com/in/karthick-krk/" TargetMode="External" Type="http://schemas.openxmlformats.org/officeDocument/2006/relationships/hyperlink"/><Relationship Id="rId7" Target="https://codebasics.io/portfolio/Karthikeyan-K" TargetMode="External" Type="http://schemas.openxmlformats.org/officeDocument/2006/relationships/hyperlink"/><Relationship Id="rId8" Target="https://github.com/kr-karthick"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https://app.powerbi.com/view?r=eyJrIjoiMTBmZjA2ZjktMzBhMy00MmRjLTk3Y2ItYjNlMGYyN2VlNjljIiwidCI6ImM2ZTU0OWIzLTVmNDUtNDAzMi1hYWU5LWQ0MjQ0ZGM1YjJjNCJ9&amp;pageName=2dd85c487e3674cc5df6"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743479" y="690861"/>
            <a:ext cx="1191540" cy="11915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6241813" y="880215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241813" y="8440825"/>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828916" y="9058516"/>
            <a:ext cx="399568" cy="3995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6241813" y="1882401"/>
            <a:ext cx="712885" cy="71288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1502366" y="4554754"/>
            <a:ext cx="15989576" cy="3143250"/>
          </a:xfrm>
          <a:prstGeom prst="rect">
            <a:avLst/>
          </a:prstGeom>
        </p:spPr>
        <p:txBody>
          <a:bodyPr anchor="t" rtlCol="false" tIns="0" lIns="0" bIns="0" rIns="0">
            <a:spAutoFit/>
          </a:bodyPr>
          <a:lstStyle/>
          <a:p>
            <a:pPr algn="l">
              <a:lnSpc>
                <a:spcPts val="24791"/>
              </a:lnSpc>
            </a:pPr>
            <a:r>
              <a:rPr lang="en-US" sz="20659">
                <a:solidFill>
                  <a:srgbClr val="FF4454"/>
                </a:solidFill>
                <a:latin typeface="Anton"/>
                <a:ea typeface="Anton"/>
                <a:cs typeface="Anton"/>
                <a:sym typeface="Anton"/>
              </a:rPr>
              <a:t>GOOD CABS</a:t>
            </a:r>
          </a:p>
        </p:txBody>
      </p:sp>
      <p:sp>
        <p:nvSpPr>
          <p:cNvPr name="TextBox 22" id="22"/>
          <p:cNvSpPr txBox="true"/>
          <p:nvPr/>
        </p:nvSpPr>
        <p:spPr>
          <a:xfrm rot="0">
            <a:off x="1531883" y="7835358"/>
            <a:ext cx="7612117" cy="469439"/>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Performance insights and trends</a:t>
            </a:r>
          </a:p>
        </p:txBody>
      </p:sp>
      <p:sp>
        <p:nvSpPr>
          <p:cNvPr name="TextBox 23" id="23"/>
          <p:cNvSpPr txBox="true"/>
          <p:nvPr/>
        </p:nvSpPr>
        <p:spPr>
          <a:xfrm rot="0">
            <a:off x="1539033" y="8438147"/>
            <a:ext cx="5981880" cy="453210"/>
          </a:xfrm>
          <a:prstGeom prst="rect">
            <a:avLst/>
          </a:prstGeom>
        </p:spPr>
        <p:txBody>
          <a:bodyPr anchor="t" rtlCol="false" tIns="0" lIns="0" bIns="0" rIns="0">
            <a:spAutoFit/>
          </a:bodyPr>
          <a:lstStyle/>
          <a:p>
            <a:pPr algn="ctr">
              <a:lnSpc>
                <a:spcPts val="3765"/>
              </a:lnSpc>
              <a:spcBef>
                <a:spcPct val="0"/>
              </a:spcBef>
            </a:pPr>
            <a:r>
              <a:rPr lang="en-US" sz="2689">
                <a:solidFill>
                  <a:srgbClr val="FFFFFF"/>
                </a:solidFill>
                <a:latin typeface="Montserrat"/>
                <a:ea typeface="Montserrat"/>
                <a:cs typeface="Montserrat"/>
                <a:sym typeface="Montserrat"/>
              </a:rPr>
              <a:t>Presented by Karthikeyan Kumar</a:t>
            </a:r>
          </a:p>
        </p:txBody>
      </p:sp>
      <p:grpSp>
        <p:nvGrpSpPr>
          <p:cNvPr name="Group 24" id="24"/>
          <p:cNvGrpSpPr/>
          <p:nvPr/>
        </p:nvGrpSpPr>
        <p:grpSpPr>
          <a:xfrm rot="0">
            <a:off x="11442188" y="7731783"/>
            <a:ext cx="2257002" cy="2329787"/>
            <a:chOff x="0" y="0"/>
            <a:chExt cx="3009336" cy="3106382"/>
          </a:xfrm>
        </p:grpSpPr>
        <p:sp>
          <p:nvSpPr>
            <p:cNvPr name="Freeform 25" id="25"/>
            <p:cNvSpPr/>
            <p:nvPr/>
          </p:nvSpPr>
          <p:spPr>
            <a:xfrm flipH="false" flipV="false" rot="0">
              <a:off x="0" y="0"/>
              <a:ext cx="965619" cy="965619"/>
            </a:xfrm>
            <a:custGeom>
              <a:avLst/>
              <a:gdLst/>
              <a:ahLst/>
              <a:cxnLst/>
              <a:rect r="r" b="b" t="t" l="l"/>
              <a:pathLst>
                <a:path h="965619" w="965619">
                  <a:moveTo>
                    <a:pt x="0" y="0"/>
                  </a:moveTo>
                  <a:lnTo>
                    <a:pt x="965619" y="0"/>
                  </a:lnTo>
                  <a:lnTo>
                    <a:pt x="965619" y="965619"/>
                  </a:lnTo>
                  <a:lnTo>
                    <a:pt x="0" y="965619"/>
                  </a:lnTo>
                  <a:lnTo>
                    <a:pt x="0" y="0"/>
                  </a:lnTo>
                  <a:close/>
                </a:path>
              </a:pathLst>
            </a:custGeom>
            <a:blipFill>
              <a:blip r:embed="rId3"/>
              <a:stretch>
                <a:fillRect l="0" t="0" r="0" b="0"/>
              </a:stretch>
            </a:blipFill>
          </p:spPr>
        </p:sp>
        <p:sp>
          <p:nvSpPr>
            <p:cNvPr name="Freeform 26" id="26"/>
            <p:cNvSpPr/>
            <p:nvPr/>
          </p:nvSpPr>
          <p:spPr>
            <a:xfrm flipH="false" flipV="false" rot="0">
              <a:off x="29107" y="1179974"/>
              <a:ext cx="907405" cy="907405"/>
            </a:xfrm>
            <a:custGeom>
              <a:avLst/>
              <a:gdLst/>
              <a:ahLst/>
              <a:cxnLst/>
              <a:rect r="r" b="b" t="t" l="l"/>
              <a:pathLst>
                <a:path h="907405" w="907405">
                  <a:moveTo>
                    <a:pt x="0" y="0"/>
                  </a:moveTo>
                  <a:lnTo>
                    <a:pt x="907405" y="0"/>
                  </a:lnTo>
                  <a:lnTo>
                    <a:pt x="907405" y="907405"/>
                  </a:lnTo>
                  <a:lnTo>
                    <a:pt x="0" y="907405"/>
                  </a:lnTo>
                  <a:lnTo>
                    <a:pt x="0" y="0"/>
                  </a:lnTo>
                  <a:close/>
                </a:path>
              </a:pathLst>
            </a:custGeom>
            <a:blipFill>
              <a:blip r:embed="rId4"/>
              <a:stretch>
                <a:fillRect l="0" t="0" r="0" b="0"/>
              </a:stretch>
            </a:blipFill>
          </p:spPr>
        </p:sp>
        <p:sp>
          <p:nvSpPr>
            <p:cNvPr name="Freeform 27" id="27"/>
            <p:cNvSpPr/>
            <p:nvPr/>
          </p:nvSpPr>
          <p:spPr>
            <a:xfrm flipH="false" flipV="false" rot="0">
              <a:off x="80485" y="2301734"/>
              <a:ext cx="804648" cy="804648"/>
            </a:xfrm>
            <a:custGeom>
              <a:avLst/>
              <a:gdLst/>
              <a:ahLst/>
              <a:cxnLst/>
              <a:rect r="r" b="b" t="t" l="l"/>
              <a:pathLst>
                <a:path h="804648" w="804648">
                  <a:moveTo>
                    <a:pt x="0" y="0"/>
                  </a:moveTo>
                  <a:lnTo>
                    <a:pt x="804648" y="0"/>
                  </a:lnTo>
                  <a:lnTo>
                    <a:pt x="804648" y="804648"/>
                  </a:lnTo>
                  <a:lnTo>
                    <a:pt x="0" y="804648"/>
                  </a:lnTo>
                  <a:lnTo>
                    <a:pt x="0" y="0"/>
                  </a:lnTo>
                  <a:close/>
                </a:path>
              </a:pathLst>
            </a:custGeom>
            <a:blipFill>
              <a:blip r:embed="rId5"/>
              <a:stretch>
                <a:fillRect l="0" t="0" r="0" b="0"/>
              </a:stretch>
            </a:blipFill>
          </p:spPr>
        </p:sp>
        <p:sp>
          <p:nvSpPr>
            <p:cNvPr name="TextBox 28" id="28"/>
            <p:cNvSpPr txBox="true"/>
            <p:nvPr/>
          </p:nvSpPr>
          <p:spPr>
            <a:xfrm rot="0">
              <a:off x="1359319" y="248672"/>
              <a:ext cx="1650018" cy="408144"/>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6" tooltip="https://www.linkedin.com/in/karthick-krk/"/>
                </a:rPr>
                <a:t>Linkedin</a:t>
              </a:r>
            </a:p>
          </p:txBody>
        </p:sp>
        <p:sp>
          <p:nvSpPr>
            <p:cNvPr name="TextBox 29" id="29"/>
            <p:cNvSpPr txBox="true"/>
            <p:nvPr/>
          </p:nvSpPr>
          <p:spPr>
            <a:xfrm rot="0">
              <a:off x="1359319" y="1389058"/>
              <a:ext cx="1650018" cy="408144"/>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7" tooltip="https://codebasics.io/portfolio/Karthikeyan-K"/>
                </a:rPr>
                <a:t>Portfolio</a:t>
              </a:r>
            </a:p>
          </p:txBody>
        </p:sp>
        <p:sp>
          <p:nvSpPr>
            <p:cNvPr name="TextBox 30" id="30"/>
            <p:cNvSpPr txBox="true"/>
            <p:nvPr/>
          </p:nvSpPr>
          <p:spPr>
            <a:xfrm rot="0">
              <a:off x="1359319" y="2456285"/>
              <a:ext cx="1650018" cy="408144"/>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8" tooltip="https://github.com/kr-karthick"/>
                </a:rPr>
                <a:t>Github</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64979" y="2547171"/>
            <a:ext cx="6231872" cy="5985358"/>
          </a:xfrm>
          <a:custGeom>
            <a:avLst/>
            <a:gdLst/>
            <a:ahLst/>
            <a:cxnLst/>
            <a:rect r="r" b="b" t="t" l="l"/>
            <a:pathLst>
              <a:path h="5985358" w="6231872">
                <a:moveTo>
                  <a:pt x="0" y="0"/>
                </a:moveTo>
                <a:lnTo>
                  <a:pt x="6231873" y="0"/>
                </a:lnTo>
                <a:lnTo>
                  <a:pt x="6231873" y="5985359"/>
                </a:lnTo>
                <a:lnTo>
                  <a:pt x="0" y="5985359"/>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Calculate the average passenger and driver ratings for each city, segmented by passenger type (new vs. repeat). Identify cities with the highest and lowest average ratings.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31995" y="2992375"/>
            <a:ext cx="6897841" cy="5286667"/>
          </a:xfrm>
          <a:custGeom>
            <a:avLst/>
            <a:gdLst/>
            <a:ahLst/>
            <a:cxnLst/>
            <a:rect r="r" b="b" t="t" l="l"/>
            <a:pathLst>
              <a:path h="5286667" w="6897841">
                <a:moveTo>
                  <a:pt x="0" y="0"/>
                </a:moveTo>
                <a:lnTo>
                  <a:pt x="6897841" y="0"/>
                </a:lnTo>
                <a:lnTo>
                  <a:pt x="6897841" y="5286667"/>
                </a:lnTo>
                <a:lnTo>
                  <a:pt x="0" y="5286667"/>
                </a:lnTo>
                <a:lnTo>
                  <a:pt x="0" y="0"/>
                </a:lnTo>
                <a:close/>
              </a:path>
            </a:pathLst>
          </a:custGeom>
          <a:blipFill>
            <a:blip r:embed="rId2"/>
            <a:stretch>
              <a:fillRect l="0" t="0" r="0" b="0"/>
            </a:stretch>
          </a:blipFill>
        </p:spPr>
      </p:sp>
      <p:sp>
        <p:nvSpPr>
          <p:cNvPr name="TextBox 3" id="3"/>
          <p:cNvSpPr txBox="true"/>
          <p:nvPr/>
        </p:nvSpPr>
        <p:spPr>
          <a:xfrm rot="0">
            <a:off x="2582880" y="583351"/>
            <a:ext cx="13196072"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For each city, identify the month with the highest total trips (peak demand) and the month with the lowest total trips (low demand). This analysis will help Goodcabs understand seasonal patterns and adjust resources accordingly.</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70426" y="2571652"/>
            <a:ext cx="11147147" cy="5143697"/>
          </a:xfrm>
          <a:custGeom>
            <a:avLst/>
            <a:gdLst/>
            <a:ahLst/>
            <a:cxnLst/>
            <a:rect r="r" b="b" t="t" l="l"/>
            <a:pathLst>
              <a:path h="5143697" w="11147147">
                <a:moveTo>
                  <a:pt x="0" y="0"/>
                </a:moveTo>
                <a:lnTo>
                  <a:pt x="11147148" y="0"/>
                </a:lnTo>
                <a:lnTo>
                  <a:pt x="11147148" y="5143696"/>
                </a:lnTo>
                <a:lnTo>
                  <a:pt x="0" y="5143696"/>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Compare the total trips taken on weekdays versus weekends for each city over the six-month period. Identify cities with a strong preference for either weekend or weekday trips to understand demand variations.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62457" y="3327716"/>
            <a:ext cx="10636917" cy="4862089"/>
          </a:xfrm>
          <a:custGeom>
            <a:avLst/>
            <a:gdLst/>
            <a:ahLst/>
            <a:cxnLst/>
            <a:rect r="r" b="b" t="t" l="l"/>
            <a:pathLst>
              <a:path h="4862089" w="10636917">
                <a:moveTo>
                  <a:pt x="0" y="0"/>
                </a:moveTo>
                <a:lnTo>
                  <a:pt x="10636917" y="0"/>
                </a:lnTo>
                <a:lnTo>
                  <a:pt x="10636917" y="4862089"/>
                </a:lnTo>
                <a:lnTo>
                  <a:pt x="0" y="4862089"/>
                </a:lnTo>
                <a:lnTo>
                  <a:pt x="0" y="0"/>
                </a:lnTo>
                <a:close/>
              </a:path>
            </a:pathLst>
          </a:custGeom>
          <a:blipFill>
            <a:blip r:embed="rId2"/>
            <a:stretch>
              <a:fillRect l="0" t="0" r="0" b="0"/>
            </a:stretch>
          </a:blipFill>
        </p:spPr>
      </p:sp>
      <p:sp>
        <p:nvSpPr>
          <p:cNvPr name="TextBox 3" id="3"/>
          <p:cNvSpPr txBox="true"/>
          <p:nvPr/>
        </p:nvSpPr>
        <p:spPr>
          <a:xfrm rot="0">
            <a:off x="2582880" y="583351"/>
            <a:ext cx="13196072" cy="21289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Analyse the frequency of trips taken by repeat passengers in each city (e.g., % of repeat passengers taking 2 trips, 3 trips, etc.). Identify which cities contribute most to higher trip frequencies among repeat passengers, and examine if there are distinguishable patterns between tourism-focused and business-focused cities.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75142" y="3406598"/>
            <a:ext cx="16775815" cy="4718198"/>
          </a:xfrm>
          <a:custGeom>
            <a:avLst/>
            <a:gdLst/>
            <a:ahLst/>
            <a:cxnLst/>
            <a:rect r="r" b="b" t="t" l="l"/>
            <a:pathLst>
              <a:path h="4718198" w="16775815">
                <a:moveTo>
                  <a:pt x="0" y="0"/>
                </a:moveTo>
                <a:lnTo>
                  <a:pt x="16775816" y="0"/>
                </a:lnTo>
                <a:lnTo>
                  <a:pt x="16775816" y="4718198"/>
                </a:lnTo>
                <a:lnTo>
                  <a:pt x="0" y="4718198"/>
                </a:lnTo>
                <a:lnTo>
                  <a:pt x="0" y="0"/>
                </a:lnTo>
                <a:close/>
              </a:path>
            </a:pathLst>
          </a:custGeom>
          <a:blipFill>
            <a:blip r:embed="rId2"/>
            <a:stretch>
              <a:fillRect l="0" t="0" r="0" b="0"/>
            </a:stretch>
          </a:blipFill>
        </p:spPr>
      </p:sp>
      <p:sp>
        <p:nvSpPr>
          <p:cNvPr name="TextBox 3" id="3"/>
          <p:cNvSpPr txBox="true"/>
          <p:nvPr/>
        </p:nvSpPr>
        <p:spPr>
          <a:xfrm rot="0">
            <a:off x="2582880" y="583351"/>
            <a:ext cx="13196072" cy="255757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For each city, evaluate monthly performance against targets for total trips, new passengers, and average passenger ratings from targets_db. Determine if each metric met, exceeded, or missed the target, and calculate the percentage difference. Identify any consistent patterns in target achievement, particularly across tourism versus business-focused cities.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019414" y="2594818"/>
            <a:ext cx="9953848" cy="4063727"/>
          </a:xfrm>
          <a:custGeom>
            <a:avLst/>
            <a:gdLst/>
            <a:ahLst/>
            <a:cxnLst/>
            <a:rect r="r" b="b" t="t" l="l"/>
            <a:pathLst>
              <a:path h="4063727" w="9953848">
                <a:moveTo>
                  <a:pt x="0" y="0"/>
                </a:moveTo>
                <a:lnTo>
                  <a:pt x="9953847" y="0"/>
                </a:lnTo>
                <a:lnTo>
                  <a:pt x="9953847" y="4063727"/>
                </a:lnTo>
                <a:lnTo>
                  <a:pt x="0" y="4063727"/>
                </a:lnTo>
                <a:lnTo>
                  <a:pt x="0" y="0"/>
                </a:lnTo>
                <a:close/>
              </a:path>
            </a:pathLst>
          </a:custGeom>
          <a:blipFill>
            <a:blip r:embed="rId2"/>
            <a:stretch>
              <a:fillRect l="0" t="0" r="0" b="0"/>
            </a:stretch>
          </a:blipFill>
        </p:spPr>
      </p:sp>
      <p:sp>
        <p:nvSpPr>
          <p:cNvPr name="TextBox 3" id="3"/>
          <p:cNvSpPr txBox="true"/>
          <p:nvPr/>
        </p:nvSpPr>
        <p:spPr>
          <a:xfrm rot="0">
            <a:off x="2582880" y="583351"/>
            <a:ext cx="13196072" cy="84307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Identify the top 2 and bottom 2 cities based on their RPR% to determine which locations have the strongest and weakest rates.</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70136" y="2794939"/>
            <a:ext cx="8747728" cy="5189330"/>
          </a:xfrm>
          <a:custGeom>
            <a:avLst/>
            <a:gdLst/>
            <a:ahLst/>
            <a:cxnLst/>
            <a:rect r="r" b="b" t="t" l="l"/>
            <a:pathLst>
              <a:path h="5189330" w="8747728">
                <a:moveTo>
                  <a:pt x="0" y="0"/>
                </a:moveTo>
                <a:lnTo>
                  <a:pt x="8747728" y="0"/>
                </a:lnTo>
                <a:lnTo>
                  <a:pt x="8747728" y="5189330"/>
                </a:lnTo>
                <a:lnTo>
                  <a:pt x="0" y="5189330"/>
                </a:lnTo>
                <a:lnTo>
                  <a:pt x="0" y="0"/>
                </a:lnTo>
                <a:close/>
              </a:path>
            </a:pathLst>
          </a:custGeom>
          <a:blipFill>
            <a:blip r:embed="rId2"/>
            <a:stretch>
              <a:fillRect l="0" t="0" r="0" b="0"/>
            </a:stretch>
          </a:blipFill>
        </p:spPr>
      </p:sp>
      <p:sp>
        <p:nvSpPr>
          <p:cNvPr name="TextBox 3" id="3"/>
          <p:cNvSpPr txBox="true"/>
          <p:nvPr/>
        </p:nvSpPr>
        <p:spPr>
          <a:xfrm rot="0">
            <a:off x="2582880" y="583351"/>
            <a:ext cx="13196072"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Similarly, analyse the RPR% by month across all cities and identify the months with the highest and lowest repeat passenger rates. This will help to pinpoint any seasonal patterns or months with higher repeat passenger loyalty.</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21899" y="4173816"/>
            <a:ext cx="12644201" cy="4283470"/>
          </a:xfrm>
          <a:prstGeom prst="rect">
            <a:avLst/>
          </a:prstGeom>
        </p:spPr>
        <p:txBody>
          <a:bodyPr anchor="t" rtlCol="false" tIns="0" lIns="0" bIns="0" rIns="0">
            <a:spAutoFit/>
          </a:bodyPr>
          <a:lstStyle/>
          <a:p>
            <a:pPr algn="ctr">
              <a:lnSpc>
                <a:spcPts val="11242"/>
              </a:lnSpc>
            </a:pPr>
            <a:r>
              <a:rPr lang="en-US" sz="9369">
                <a:solidFill>
                  <a:srgbClr val="FF4454"/>
                </a:solidFill>
                <a:latin typeface="Anton"/>
                <a:ea typeface="Anton"/>
                <a:cs typeface="Anton"/>
                <a:sym typeface="Anton"/>
              </a:rPr>
              <a:t>SECONDARY ANALYSIS &amp; RECOMMENDATIONS</a:t>
            </a:r>
          </a:p>
          <a:p>
            <a:pPr algn="ctr">
              <a:lnSpc>
                <a:spcPts val="11242"/>
              </a:lnSpc>
            </a:pPr>
          </a:p>
        </p:txBody>
      </p:sp>
      <p:sp>
        <p:nvSpPr>
          <p:cNvPr name="TextBox 3" id="3"/>
          <p:cNvSpPr txBox="true"/>
          <p:nvPr/>
        </p:nvSpPr>
        <p:spPr>
          <a:xfrm rot="0">
            <a:off x="5019267" y="3614947"/>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Factors Influencing Repeat Passenger Rates</a:t>
            </a:r>
          </a:p>
        </p:txBody>
      </p:sp>
      <p:sp>
        <p:nvSpPr>
          <p:cNvPr name="TextBox 3" id="3"/>
          <p:cNvSpPr txBox="true"/>
          <p:nvPr/>
        </p:nvSpPr>
        <p:spPr>
          <a:xfrm rot="0">
            <a:off x="-1967343" y="1368072"/>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Recommendation</a:t>
            </a:r>
          </a:p>
        </p:txBody>
      </p:sp>
      <p:sp>
        <p:nvSpPr>
          <p:cNvPr name="TextBox 4" id="4"/>
          <p:cNvSpPr txBox="true"/>
          <p:nvPr/>
        </p:nvSpPr>
        <p:spPr>
          <a:xfrm rot="0">
            <a:off x="1726253" y="3197963"/>
            <a:ext cx="15140295" cy="4272073"/>
          </a:xfrm>
          <a:prstGeom prst="rect">
            <a:avLst/>
          </a:prstGeom>
        </p:spPr>
        <p:txBody>
          <a:bodyPr anchor="t" rtlCol="false" tIns="0" lIns="0" bIns="0" rIns="0">
            <a:spAutoFit/>
          </a:bodyPr>
          <a:lstStyle/>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Affordability and convenience directly influence repeat passenger rates. Premium passengers prioritize convenience over affordability, emphasizing the need to deliver high-quality service. On the other hand, price-sensitive customers value competitive pricing, making affordability a key factor in retaining them.</a:t>
            </a:r>
          </a:p>
          <a:p>
            <a:pPr algn="l">
              <a:lnSpc>
                <a:spcPts val="3406"/>
              </a:lnSpc>
            </a:pP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Providing both affordability and convenience tailored to each passenger type, along with excellent service, can enhance customer retention. Offering reward points and discounts further fosters customer loyalty and long-term engagement.</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Tourism vs. Business Demand Impact</a:t>
            </a:r>
          </a:p>
        </p:txBody>
      </p:sp>
      <p:sp>
        <p:nvSpPr>
          <p:cNvPr name="TextBox 3" id="3"/>
          <p:cNvSpPr txBox="true"/>
          <p:nvPr/>
        </p:nvSpPr>
        <p:spPr>
          <a:xfrm rot="0">
            <a:off x="1573853" y="3852114"/>
            <a:ext cx="15140295"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Collaborating with hotels to provide services for their guests, such as pickup and drop-off to the airport or railway station. Similarly, Partnering with an IT firms to provide services for their business trips or other commuting needs through a contract will help expand the business.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935019" y="3158227"/>
            <a:ext cx="389240" cy="3892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sp>
        <p:nvSpPr>
          <p:cNvPr name="TextBox 11" id="11"/>
          <p:cNvSpPr txBox="true"/>
          <p:nvPr/>
        </p:nvSpPr>
        <p:spPr>
          <a:xfrm rot="0">
            <a:off x="2156625" y="444126"/>
            <a:ext cx="14237963" cy="1438275"/>
          </a:xfrm>
          <a:prstGeom prst="rect">
            <a:avLst/>
          </a:prstGeom>
        </p:spPr>
        <p:txBody>
          <a:bodyPr anchor="t" rtlCol="false" tIns="0" lIns="0" bIns="0" rIns="0">
            <a:spAutoFit/>
          </a:bodyPr>
          <a:lstStyle/>
          <a:p>
            <a:pPr algn="ctr">
              <a:lnSpc>
                <a:spcPts val="11275"/>
              </a:lnSpc>
            </a:pPr>
            <a:r>
              <a:rPr lang="en-US" sz="9396">
                <a:solidFill>
                  <a:srgbClr val="FF4454"/>
                </a:solidFill>
                <a:latin typeface="Anton"/>
                <a:ea typeface="Anton"/>
                <a:cs typeface="Anton"/>
                <a:sym typeface="Anton"/>
              </a:rPr>
              <a:t>GOOD CABS</a:t>
            </a:r>
          </a:p>
        </p:txBody>
      </p:sp>
      <p:sp>
        <p:nvSpPr>
          <p:cNvPr name="TextBox 12" id="12"/>
          <p:cNvSpPr txBox="true"/>
          <p:nvPr/>
        </p:nvSpPr>
        <p:spPr>
          <a:xfrm rot="0">
            <a:off x="2563933" y="3133018"/>
            <a:ext cx="328861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About Company</a:t>
            </a:r>
          </a:p>
        </p:txBody>
      </p:sp>
      <p:sp>
        <p:nvSpPr>
          <p:cNvPr name="TextBox 13" id="13"/>
          <p:cNvSpPr txBox="true"/>
          <p:nvPr/>
        </p:nvSpPr>
        <p:spPr>
          <a:xfrm rot="0">
            <a:off x="2545864" y="3854304"/>
            <a:ext cx="383910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Problem Statement</a:t>
            </a:r>
          </a:p>
        </p:txBody>
      </p:sp>
      <p:grpSp>
        <p:nvGrpSpPr>
          <p:cNvPr name="Group 14" id="14"/>
          <p:cNvGrpSpPr/>
          <p:nvPr/>
        </p:nvGrpSpPr>
        <p:grpSpPr>
          <a:xfrm rot="0">
            <a:off x="-1357611" y="-1286368"/>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743479" y="690861"/>
            <a:ext cx="1191540" cy="11915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1728489" y="1832450"/>
            <a:ext cx="3438827" cy="737246"/>
            <a:chOff x="0" y="0"/>
            <a:chExt cx="1895622" cy="406400"/>
          </a:xfrm>
        </p:grpSpPr>
        <p:sp>
          <p:nvSpPr>
            <p:cNvPr name="Freeform 21" id="21"/>
            <p:cNvSpPr/>
            <p:nvPr/>
          </p:nvSpPr>
          <p:spPr>
            <a:xfrm flipH="false" flipV="false" rot="0">
              <a:off x="0" y="0"/>
              <a:ext cx="1895622" cy="406400"/>
            </a:xfrm>
            <a:custGeom>
              <a:avLst/>
              <a:gdLst/>
              <a:ahLst/>
              <a:cxnLst/>
              <a:rect r="r" b="b" t="t" l="l"/>
              <a:pathLst>
                <a:path h="406400" w="1895622">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22" id="22"/>
            <p:cNvSpPr txBox="true"/>
            <p:nvPr/>
          </p:nvSpPr>
          <p:spPr>
            <a:xfrm>
              <a:off x="0" y="-47625"/>
              <a:ext cx="1895622"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3" id="23"/>
          <p:cNvSpPr txBox="true"/>
          <p:nvPr/>
        </p:nvSpPr>
        <p:spPr>
          <a:xfrm rot="0">
            <a:off x="1935019" y="1951891"/>
            <a:ext cx="3100763"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Agenda</a:t>
            </a:r>
          </a:p>
        </p:txBody>
      </p:sp>
      <p:grpSp>
        <p:nvGrpSpPr>
          <p:cNvPr name="Group 24" id="24"/>
          <p:cNvGrpSpPr/>
          <p:nvPr/>
        </p:nvGrpSpPr>
        <p:grpSpPr>
          <a:xfrm rot="0">
            <a:off x="1935019" y="3870319"/>
            <a:ext cx="389240" cy="3892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sp>
        <p:nvSpPr>
          <p:cNvPr name="TextBox 27" id="27"/>
          <p:cNvSpPr txBox="true"/>
          <p:nvPr/>
        </p:nvSpPr>
        <p:spPr>
          <a:xfrm rot="0">
            <a:off x="2545864" y="4575589"/>
            <a:ext cx="383910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Dashboard Overview</a:t>
            </a:r>
          </a:p>
        </p:txBody>
      </p:sp>
      <p:grpSp>
        <p:nvGrpSpPr>
          <p:cNvPr name="Group 28" id="28"/>
          <p:cNvGrpSpPr/>
          <p:nvPr/>
        </p:nvGrpSpPr>
        <p:grpSpPr>
          <a:xfrm rot="0">
            <a:off x="1935019" y="4582412"/>
            <a:ext cx="389240" cy="38924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grpSp>
        <p:nvGrpSpPr>
          <p:cNvPr name="Group 31" id="31"/>
          <p:cNvGrpSpPr/>
          <p:nvPr/>
        </p:nvGrpSpPr>
        <p:grpSpPr>
          <a:xfrm rot="0">
            <a:off x="1935019" y="5294505"/>
            <a:ext cx="389240" cy="38924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sp>
        <p:nvSpPr>
          <p:cNvPr name="TextBox 34" id="34"/>
          <p:cNvSpPr txBox="true"/>
          <p:nvPr/>
        </p:nvSpPr>
        <p:spPr>
          <a:xfrm rot="0">
            <a:off x="2545864" y="5296875"/>
            <a:ext cx="383910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Primary Analysis</a:t>
            </a:r>
          </a:p>
        </p:txBody>
      </p:sp>
      <p:sp>
        <p:nvSpPr>
          <p:cNvPr name="TextBox 35" id="35"/>
          <p:cNvSpPr txBox="true"/>
          <p:nvPr/>
        </p:nvSpPr>
        <p:spPr>
          <a:xfrm rot="0">
            <a:off x="2545864" y="6006598"/>
            <a:ext cx="3839102" cy="843073"/>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Secondary Analysis &amp; Recommendations</a:t>
            </a:r>
          </a:p>
        </p:txBody>
      </p:sp>
      <p:grpSp>
        <p:nvGrpSpPr>
          <p:cNvPr name="Group 36" id="36"/>
          <p:cNvGrpSpPr/>
          <p:nvPr/>
        </p:nvGrpSpPr>
        <p:grpSpPr>
          <a:xfrm rot="0">
            <a:off x="1935019" y="6006598"/>
            <a:ext cx="389240" cy="38924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grpSp>
        <p:nvGrpSpPr>
          <p:cNvPr name="Group 39" id="39"/>
          <p:cNvGrpSpPr/>
          <p:nvPr/>
        </p:nvGrpSpPr>
        <p:grpSpPr>
          <a:xfrm rot="0">
            <a:off x="1935019" y="7129263"/>
            <a:ext cx="389240" cy="38924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42" id="42"/>
          <p:cNvSpPr txBox="true"/>
          <p:nvPr/>
        </p:nvSpPr>
        <p:spPr>
          <a:xfrm rot="0">
            <a:off x="2545864" y="7144946"/>
            <a:ext cx="4829978"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Ad-hoc business request</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Emerging Mobility Trends and Goodcabs' Adaptation</a:t>
            </a:r>
          </a:p>
        </p:txBody>
      </p:sp>
      <p:sp>
        <p:nvSpPr>
          <p:cNvPr name="TextBox 3" id="3"/>
          <p:cNvSpPr txBox="true"/>
          <p:nvPr/>
        </p:nvSpPr>
        <p:spPr>
          <a:xfrm rot="0">
            <a:off x="1725238" y="4024387"/>
            <a:ext cx="15140295"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Transitioning to EV vehicles will lower expenses, positively impacting the firm’s profitability. Additionally, it supports environmental sustainability. Reduced operational costs will enable the company to offer services at more competitive prices.</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Partnership Opportunities with Local Businesses</a:t>
            </a:r>
          </a:p>
        </p:txBody>
      </p:sp>
      <p:sp>
        <p:nvSpPr>
          <p:cNvPr name="TextBox 3" id="3"/>
          <p:cNvSpPr txBox="true"/>
          <p:nvPr/>
        </p:nvSpPr>
        <p:spPr>
          <a:xfrm rot="0">
            <a:off x="1725238" y="4024387"/>
            <a:ext cx="15140295" cy="21289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Collaborating with local travel agencies to include cabs for pickups, drop-offs, and complete travel as part of their packages can enhance service offerings. Similarly, partnering with local hotels, malls, and events to provide bundled packages, along with exclusive discounts, can boost business and increase brand visibility and popularity.</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Data Collection for Enhanced Data-Driven Decisions</a:t>
            </a:r>
          </a:p>
        </p:txBody>
      </p:sp>
      <p:sp>
        <p:nvSpPr>
          <p:cNvPr name="TextBox 3" id="3"/>
          <p:cNvSpPr txBox="true"/>
          <p:nvPr/>
        </p:nvSpPr>
        <p:spPr>
          <a:xfrm rot="0">
            <a:off x="1573853" y="2941528"/>
            <a:ext cx="15140295" cy="3843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We need to collect data on on-time pickups and drop-offs to understand how many rides are completed as scheduled and how many deviate from the timeline.</a:t>
            </a:r>
          </a:p>
          <a:p>
            <a:pPr algn="ctr">
              <a:lnSpc>
                <a:spcPts val="3406"/>
              </a:lnSpc>
            </a:pPr>
            <a:r>
              <a:rPr lang="en-US" b="true" sz="2433" spc="155">
                <a:solidFill>
                  <a:srgbClr val="FFFFFF"/>
                </a:solidFill>
                <a:latin typeface="Montserrat Bold"/>
                <a:ea typeface="Montserrat Bold"/>
                <a:cs typeface="Montserrat Bold"/>
                <a:sym typeface="Montserrat Bold"/>
              </a:rPr>
              <a:t>Additionally, we should track data on ride acceptance and cancellations, including the time taken by drivers to accept rides and the reasons for cancellations, as well as similar data from the passenger's perspective.</a:t>
            </a:r>
          </a:p>
          <a:p>
            <a:pPr algn="ctr">
              <a:lnSpc>
                <a:spcPts val="3406"/>
              </a:lnSpc>
            </a:pPr>
            <a:r>
              <a:rPr lang="en-US" b="true" sz="2433" spc="155">
                <a:solidFill>
                  <a:srgbClr val="FFFFFF"/>
                </a:solidFill>
                <a:latin typeface="Montserrat Bold"/>
                <a:ea typeface="Montserrat Bold"/>
                <a:cs typeface="Montserrat Bold"/>
                <a:sym typeface="Montserrat Bold"/>
              </a:rPr>
              <a:t>We also need to gather information about payment modes. This will help in implementing a dedicated wallet system for the firm in the future, enabling us to offer exclusive discounts to passengers who use the wallet for payments.</a:t>
            </a:r>
          </a:p>
          <a:p>
            <a:pPr algn="ctr">
              <a:lnSpc>
                <a:spcPts val="3406"/>
              </a:lnSpc>
            </a:pP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21899" y="4173816"/>
            <a:ext cx="12644201" cy="1434173"/>
          </a:xfrm>
          <a:prstGeom prst="rect">
            <a:avLst/>
          </a:prstGeom>
        </p:spPr>
        <p:txBody>
          <a:bodyPr anchor="t" rtlCol="false" tIns="0" lIns="0" bIns="0" rIns="0">
            <a:spAutoFit/>
          </a:bodyPr>
          <a:lstStyle/>
          <a:p>
            <a:pPr algn="ctr">
              <a:lnSpc>
                <a:spcPts val="11242"/>
              </a:lnSpc>
            </a:pPr>
            <a:r>
              <a:rPr lang="en-US" sz="9369">
                <a:solidFill>
                  <a:srgbClr val="FF4454"/>
                </a:solidFill>
                <a:latin typeface="Anton"/>
                <a:ea typeface="Anton"/>
                <a:cs typeface="Anton"/>
                <a:sym typeface="Anton"/>
              </a:rPr>
              <a:t>AD-HOC BUSINESS REQUEST</a:t>
            </a:r>
          </a:p>
        </p:txBody>
      </p:sp>
      <p:sp>
        <p:nvSpPr>
          <p:cNvPr name="TextBox 3" id="3"/>
          <p:cNvSpPr txBox="true"/>
          <p:nvPr/>
        </p:nvSpPr>
        <p:spPr>
          <a:xfrm rot="0">
            <a:off x="5019267" y="3614947"/>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03327" y="3252832"/>
            <a:ext cx="10681347" cy="4441919"/>
          </a:xfrm>
          <a:custGeom>
            <a:avLst/>
            <a:gdLst/>
            <a:ahLst/>
            <a:cxnLst/>
            <a:rect r="r" b="b" t="t" l="l"/>
            <a:pathLst>
              <a:path h="4441919" w="10681347">
                <a:moveTo>
                  <a:pt x="0" y="0"/>
                </a:moveTo>
                <a:lnTo>
                  <a:pt x="10681346" y="0"/>
                </a:lnTo>
                <a:lnTo>
                  <a:pt x="10681346" y="4441920"/>
                </a:lnTo>
                <a:lnTo>
                  <a:pt x="0" y="4441920"/>
                </a:lnTo>
                <a:lnTo>
                  <a:pt x="0" y="0"/>
                </a:lnTo>
                <a:close/>
              </a:path>
            </a:pathLst>
          </a:custGeom>
          <a:blipFill>
            <a:blip r:embed="rId2"/>
            <a:stretch>
              <a:fillRect l="0" t="0" r="0" b="0"/>
            </a:stretch>
          </a:blipFill>
        </p:spPr>
      </p:sp>
      <p:sp>
        <p:nvSpPr>
          <p:cNvPr name="TextBox 3" id="3"/>
          <p:cNvSpPr txBox="true"/>
          <p:nvPr/>
        </p:nvSpPr>
        <p:spPr>
          <a:xfrm rot="0">
            <a:off x="1672940" y="259390"/>
            <a:ext cx="14942120" cy="21289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Generate a report that displays the total trips, average fare per km, average fare per trip, and the percentage contribution of each city’s trips to the overall trips. This report will help in assessing trip volume, pricing efficiency, and each city’s contribution to the overall trip count.</a:t>
            </a:r>
          </a:p>
          <a:p>
            <a:pPr algn="ctr">
              <a:lnSpc>
                <a:spcPts val="3406"/>
              </a:lnSpc>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33843" y="3100343"/>
            <a:ext cx="7513454" cy="6157957"/>
          </a:xfrm>
          <a:custGeom>
            <a:avLst/>
            <a:gdLst/>
            <a:ahLst/>
            <a:cxnLst/>
            <a:rect r="r" b="b" t="t" l="l"/>
            <a:pathLst>
              <a:path h="6157957" w="7513454">
                <a:moveTo>
                  <a:pt x="0" y="0"/>
                </a:moveTo>
                <a:lnTo>
                  <a:pt x="7513454" y="0"/>
                </a:lnTo>
                <a:lnTo>
                  <a:pt x="7513454" y="6157957"/>
                </a:lnTo>
                <a:lnTo>
                  <a:pt x="0" y="6157957"/>
                </a:lnTo>
                <a:lnTo>
                  <a:pt x="0" y="0"/>
                </a:lnTo>
                <a:close/>
              </a:path>
            </a:pathLst>
          </a:custGeom>
          <a:blipFill>
            <a:blip r:embed="rId2"/>
            <a:stretch>
              <a:fillRect l="0" t="0" r="0" b="-4717"/>
            </a:stretch>
          </a:blipFill>
        </p:spPr>
      </p:sp>
      <p:sp>
        <p:nvSpPr>
          <p:cNvPr name="TextBox 3" id="3"/>
          <p:cNvSpPr txBox="true"/>
          <p:nvPr/>
        </p:nvSpPr>
        <p:spPr>
          <a:xfrm rot="0">
            <a:off x="3088855" y="444737"/>
            <a:ext cx="11528649" cy="2655606"/>
          </a:xfrm>
          <a:prstGeom prst="rect">
            <a:avLst/>
          </a:prstGeom>
        </p:spPr>
        <p:txBody>
          <a:bodyPr anchor="t" rtlCol="false" tIns="0" lIns="0" bIns="0" rIns="0">
            <a:spAutoFit/>
          </a:bodyPr>
          <a:lstStyle/>
          <a:p>
            <a:pPr algn="ctr">
              <a:lnSpc>
                <a:spcPts val="2628"/>
              </a:lnSpc>
            </a:pPr>
            <a:r>
              <a:rPr lang="en-US" b="true" sz="1877" spc="120">
                <a:solidFill>
                  <a:srgbClr val="FFFFFF"/>
                </a:solidFill>
                <a:latin typeface="Montserrat Bold"/>
                <a:ea typeface="Montserrat Bold"/>
                <a:cs typeface="Montserrat Bold"/>
                <a:sym typeface="Montserrat Bold"/>
              </a:rPr>
              <a:t>Generate a report that evaluates the target performance for trips at the monthly and city level. For each city and month, compare the actual total trips with the target trips and categorize the performance as follows:</a:t>
            </a:r>
          </a:p>
          <a:p>
            <a:pPr algn="l" marL="405309" indent="-202655" lvl="1">
              <a:lnSpc>
                <a:spcPts val="2628"/>
              </a:lnSpc>
              <a:buFont typeface="Arial"/>
              <a:buChar char="•"/>
            </a:pPr>
            <a:r>
              <a:rPr lang="en-US" b="true" sz="1877" spc="120">
                <a:solidFill>
                  <a:srgbClr val="FFFFFF"/>
                </a:solidFill>
                <a:latin typeface="Montserrat Bold"/>
                <a:ea typeface="Montserrat Bold"/>
                <a:cs typeface="Montserrat Bold"/>
                <a:sym typeface="Montserrat Bold"/>
              </a:rPr>
              <a:t>If actual trips are greater than target trips, mark it as "Above Target".</a:t>
            </a:r>
          </a:p>
          <a:p>
            <a:pPr algn="l" marL="405309" indent="-202655" lvl="1">
              <a:lnSpc>
                <a:spcPts val="2628"/>
              </a:lnSpc>
              <a:buFont typeface="Arial"/>
              <a:buChar char="•"/>
            </a:pPr>
            <a:r>
              <a:rPr lang="en-US" b="true" sz="1877" spc="120">
                <a:solidFill>
                  <a:srgbClr val="FFFFFF"/>
                </a:solidFill>
                <a:latin typeface="Montserrat Bold"/>
                <a:ea typeface="Montserrat Bold"/>
                <a:cs typeface="Montserrat Bold"/>
                <a:sym typeface="Montserrat Bold"/>
              </a:rPr>
              <a:t>If actual trips are less than or equal to target trips, mark it as "Below Target"</a:t>
            </a:r>
          </a:p>
          <a:p>
            <a:pPr algn="l" marL="405309" indent="-202655" lvl="1">
              <a:lnSpc>
                <a:spcPts val="2628"/>
              </a:lnSpc>
              <a:buFont typeface="Arial"/>
              <a:buChar char="•"/>
            </a:pPr>
            <a:r>
              <a:rPr lang="en-US" b="true" sz="1877" spc="120">
                <a:solidFill>
                  <a:srgbClr val="FFFFFF"/>
                </a:solidFill>
                <a:latin typeface="Montserrat Bold"/>
                <a:ea typeface="Montserrat Bold"/>
                <a:cs typeface="Montserrat Bold"/>
                <a:sym typeface="Montserrat Bold"/>
              </a:rPr>
              <a:t>Additionally, calculate the % difference between actual and target trips to quantify the performance gap.</a:t>
            </a:r>
          </a:p>
          <a:p>
            <a:pPr algn="ctr">
              <a:lnSpc>
                <a:spcPts val="2628"/>
              </a:lnSpc>
            </a:pP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66487" y="3789411"/>
            <a:ext cx="14155026" cy="3998795"/>
          </a:xfrm>
          <a:custGeom>
            <a:avLst/>
            <a:gdLst/>
            <a:ahLst/>
            <a:cxnLst/>
            <a:rect r="r" b="b" t="t" l="l"/>
            <a:pathLst>
              <a:path h="3998795" w="14155026">
                <a:moveTo>
                  <a:pt x="0" y="0"/>
                </a:moveTo>
                <a:lnTo>
                  <a:pt x="14155026" y="0"/>
                </a:lnTo>
                <a:lnTo>
                  <a:pt x="14155026" y="3998795"/>
                </a:lnTo>
                <a:lnTo>
                  <a:pt x="0" y="3998795"/>
                </a:lnTo>
                <a:lnTo>
                  <a:pt x="0" y="0"/>
                </a:lnTo>
                <a:close/>
              </a:path>
            </a:pathLst>
          </a:custGeom>
          <a:blipFill>
            <a:blip r:embed="rId2"/>
            <a:stretch>
              <a:fillRect l="0" t="0" r="0" b="0"/>
            </a:stretch>
          </a:blipFill>
        </p:spPr>
      </p:sp>
      <p:sp>
        <p:nvSpPr>
          <p:cNvPr name="TextBox 3" id="3"/>
          <p:cNvSpPr txBox="true"/>
          <p:nvPr/>
        </p:nvSpPr>
        <p:spPr>
          <a:xfrm rot="0">
            <a:off x="2502300" y="479585"/>
            <a:ext cx="13283399" cy="2659988"/>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shows the percentage distribution of repeat passengers by the number of trips they have taken in each city. Calculate the percentage of repeat passengers who took 2 trips, 3 trips, and so on, up to 10 trips. </a:t>
            </a:r>
            <a:r>
              <a:rPr lang="en-US" b="true" sz="2163" spc="138">
                <a:solidFill>
                  <a:srgbClr val="FFFFFF"/>
                </a:solidFill>
                <a:latin typeface="Montserrat Bold"/>
                <a:ea typeface="Montserrat Bold"/>
                <a:cs typeface="Montserrat Bold"/>
                <a:sym typeface="Montserrat Bold"/>
              </a:rPr>
              <a:t>Each column should represent a trip count category, displaying the percentage of repeat passengers who fall into that category out of the total repeat passengers for that city.</a:t>
            </a:r>
          </a:p>
          <a:p>
            <a:pPr algn="ctr">
              <a:lnSpc>
                <a:spcPts val="3028"/>
              </a:lnSpc>
            </a:pP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59987" y="3122917"/>
            <a:ext cx="6191611" cy="3397563"/>
          </a:xfrm>
          <a:custGeom>
            <a:avLst/>
            <a:gdLst/>
            <a:ahLst/>
            <a:cxnLst/>
            <a:rect r="r" b="b" t="t" l="l"/>
            <a:pathLst>
              <a:path h="3397563" w="6191611">
                <a:moveTo>
                  <a:pt x="0" y="0"/>
                </a:moveTo>
                <a:lnTo>
                  <a:pt x="6191611" y="0"/>
                </a:lnTo>
                <a:lnTo>
                  <a:pt x="6191611" y="3397563"/>
                </a:lnTo>
                <a:lnTo>
                  <a:pt x="0" y="3397563"/>
                </a:lnTo>
                <a:lnTo>
                  <a:pt x="0" y="0"/>
                </a:lnTo>
                <a:close/>
              </a:path>
            </a:pathLst>
          </a:custGeom>
          <a:blipFill>
            <a:blip r:embed="rId2"/>
            <a:stretch>
              <a:fillRect l="0" t="0" r="0" b="0"/>
            </a:stretch>
          </a:blipFill>
        </p:spPr>
      </p:sp>
      <p:sp>
        <p:nvSpPr>
          <p:cNvPr name="TextBox 3" id="3"/>
          <p:cNvSpPr txBox="true"/>
          <p:nvPr/>
        </p:nvSpPr>
        <p:spPr>
          <a:xfrm rot="0">
            <a:off x="2502300" y="479585"/>
            <a:ext cx="13283399" cy="1897901"/>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calculates the total new passengers for each city and ranks them based on this value. Identify the top 3 cities with the highest number of new passengers as well as the bottom 3 cities with the lowest number of new passengers, categorizing them as "Top 3" or "Bottom 3" accordingly.</a:t>
            </a:r>
          </a:p>
          <a:p>
            <a:pPr algn="ctr">
              <a:lnSpc>
                <a:spcPts val="3028"/>
              </a:lnSpc>
            </a:pP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48069" y="2698920"/>
            <a:ext cx="10391861" cy="4889160"/>
          </a:xfrm>
          <a:custGeom>
            <a:avLst/>
            <a:gdLst/>
            <a:ahLst/>
            <a:cxnLst/>
            <a:rect r="r" b="b" t="t" l="l"/>
            <a:pathLst>
              <a:path h="4889160" w="10391861">
                <a:moveTo>
                  <a:pt x="0" y="0"/>
                </a:moveTo>
                <a:lnTo>
                  <a:pt x="10391862" y="0"/>
                </a:lnTo>
                <a:lnTo>
                  <a:pt x="10391862" y="4889160"/>
                </a:lnTo>
                <a:lnTo>
                  <a:pt x="0" y="4889160"/>
                </a:lnTo>
                <a:lnTo>
                  <a:pt x="0" y="0"/>
                </a:lnTo>
                <a:close/>
              </a:path>
            </a:pathLst>
          </a:custGeom>
          <a:blipFill>
            <a:blip r:embed="rId2"/>
            <a:stretch>
              <a:fillRect l="0" t="0" r="0" b="0"/>
            </a:stretch>
          </a:blipFill>
        </p:spPr>
      </p:sp>
      <p:sp>
        <p:nvSpPr>
          <p:cNvPr name="TextBox 3" id="3"/>
          <p:cNvSpPr txBox="true"/>
          <p:nvPr/>
        </p:nvSpPr>
        <p:spPr>
          <a:xfrm rot="0">
            <a:off x="2502300" y="479585"/>
            <a:ext cx="13283399" cy="1516858"/>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identifies the month with the highest revenue for each city. For each city, display the month_name, the revenue amount for that month, and the percentage contribution of that month’s revenue to the city’s total revenue.</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904386" y="3139269"/>
            <a:ext cx="8479228" cy="5871866"/>
          </a:xfrm>
          <a:custGeom>
            <a:avLst/>
            <a:gdLst/>
            <a:ahLst/>
            <a:cxnLst/>
            <a:rect r="r" b="b" t="t" l="l"/>
            <a:pathLst>
              <a:path h="5871866" w="8479228">
                <a:moveTo>
                  <a:pt x="0" y="0"/>
                </a:moveTo>
                <a:lnTo>
                  <a:pt x="8479228" y="0"/>
                </a:lnTo>
                <a:lnTo>
                  <a:pt x="8479228" y="5871865"/>
                </a:lnTo>
                <a:lnTo>
                  <a:pt x="0" y="5871865"/>
                </a:lnTo>
                <a:lnTo>
                  <a:pt x="0" y="0"/>
                </a:lnTo>
                <a:close/>
              </a:path>
            </a:pathLst>
          </a:custGeom>
          <a:blipFill>
            <a:blip r:embed="rId2"/>
            <a:stretch>
              <a:fillRect l="0" t="0" r="0" b="0"/>
            </a:stretch>
          </a:blipFill>
        </p:spPr>
      </p:sp>
      <p:sp>
        <p:nvSpPr>
          <p:cNvPr name="TextBox 3" id="3"/>
          <p:cNvSpPr txBox="true"/>
          <p:nvPr/>
        </p:nvSpPr>
        <p:spPr>
          <a:xfrm rot="0">
            <a:off x="2502300" y="479585"/>
            <a:ext cx="13283399" cy="2659684"/>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calculates two metrics:</a:t>
            </a:r>
          </a:p>
          <a:p>
            <a:pPr algn="l" marL="467000" indent="-233500" lvl="1">
              <a:lnSpc>
                <a:spcPts val="3028"/>
              </a:lnSpc>
              <a:buFont typeface="Arial"/>
              <a:buChar char="•"/>
            </a:pPr>
            <a:r>
              <a:rPr lang="en-US" b="true" sz="2163" spc="138">
                <a:solidFill>
                  <a:srgbClr val="FFFFFF"/>
                </a:solidFill>
                <a:latin typeface="Montserrat Bold"/>
                <a:ea typeface="Montserrat Bold"/>
                <a:cs typeface="Montserrat Bold"/>
                <a:sym typeface="Montserrat Bold"/>
              </a:rPr>
              <a:t>Monthly Repeat Passenger Rate: Calculate the repeat passenger rate for each city and month by comparing the number of repeat passengers to the total passengers.</a:t>
            </a:r>
          </a:p>
          <a:p>
            <a:pPr algn="l" marL="467000" indent="-233500" lvl="1">
              <a:lnSpc>
                <a:spcPts val="3028"/>
              </a:lnSpc>
              <a:buFont typeface="Arial"/>
              <a:buChar char="•"/>
            </a:pPr>
            <a:r>
              <a:rPr lang="en-US" b="true" sz="2163" spc="138">
                <a:solidFill>
                  <a:srgbClr val="FFFFFF"/>
                </a:solidFill>
                <a:latin typeface="Montserrat Bold"/>
                <a:ea typeface="Montserrat Bold"/>
                <a:cs typeface="Montserrat Bold"/>
                <a:sym typeface="Montserrat Bold"/>
              </a:rPr>
              <a:t>City-wide Repeat Passenger Rate: Calculate the overall repeat passenger rate for each city, considering all passengers across months.</a:t>
            </a:r>
          </a:p>
          <a:p>
            <a:pPr algn="l">
              <a:lnSpc>
                <a:spcPts val="3028"/>
              </a:lnSpc>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13360" y="6907455"/>
            <a:ext cx="7730640" cy="2029293"/>
          </a:xfrm>
          <a:custGeom>
            <a:avLst/>
            <a:gdLst/>
            <a:ahLst/>
            <a:cxnLst/>
            <a:rect r="r" b="b" t="t" l="l"/>
            <a:pathLst>
              <a:path h="2029293" w="7730640">
                <a:moveTo>
                  <a:pt x="0" y="0"/>
                </a:moveTo>
                <a:lnTo>
                  <a:pt x="7730640" y="0"/>
                </a:lnTo>
                <a:lnTo>
                  <a:pt x="7730640" y="2029293"/>
                </a:lnTo>
                <a:lnTo>
                  <a:pt x="0" y="2029293"/>
                </a:lnTo>
                <a:lnTo>
                  <a:pt x="0" y="0"/>
                </a:lnTo>
                <a:close/>
              </a:path>
            </a:pathLst>
          </a:custGeom>
          <a:blipFill>
            <a:blip r:embed="rId3"/>
            <a:stretch>
              <a:fillRect l="0" t="0" r="0" b="0"/>
            </a:stretch>
          </a:blipFill>
        </p:spPr>
      </p:sp>
      <p:grpSp>
        <p:nvGrpSpPr>
          <p:cNvPr name="Group 4" id="4"/>
          <p:cNvGrpSpPr/>
          <p:nvPr/>
        </p:nvGrpSpPr>
        <p:grpSpPr>
          <a:xfrm rot="0">
            <a:off x="1028700" y="1964919"/>
            <a:ext cx="12434371" cy="6357161"/>
            <a:chOff x="0" y="0"/>
            <a:chExt cx="2138307" cy="1093225"/>
          </a:xfrm>
        </p:grpSpPr>
        <p:sp>
          <p:nvSpPr>
            <p:cNvPr name="Freeform 5" id="5"/>
            <p:cNvSpPr/>
            <p:nvPr/>
          </p:nvSpPr>
          <p:spPr>
            <a:xfrm flipH="false" flipV="false" rot="0">
              <a:off x="0" y="0"/>
              <a:ext cx="2138307" cy="1093225"/>
            </a:xfrm>
            <a:custGeom>
              <a:avLst/>
              <a:gdLst/>
              <a:ahLst/>
              <a:cxnLst/>
              <a:rect r="r" b="b" t="t" l="l"/>
              <a:pathLst>
                <a:path h="1093225" w="2138307">
                  <a:moveTo>
                    <a:pt x="0" y="0"/>
                  </a:moveTo>
                  <a:lnTo>
                    <a:pt x="2138307" y="0"/>
                  </a:lnTo>
                  <a:lnTo>
                    <a:pt x="2138307" y="1093225"/>
                  </a:lnTo>
                  <a:lnTo>
                    <a:pt x="0" y="1093225"/>
                  </a:lnTo>
                  <a:close/>
                </a:path>
              </a:pathLst>
            </a:custGeom>
            <a:blipFill>
              <a:blip r:embed="rId4"/>
              <a:stretch>
                <a:fillRect l="-60526" t="-89928" r="0" b="-45559"/>
              </a:stretch>
            </a:blipFill>
          </p:spPr>
        </p:sp>
      </p:grpSp>
      <p:grpSp>
        <p:nvGrpSpPr>
          <p:cNvPr name="Group 6" id="6"/>
          <p:cNvGrpSpPr/>
          <p:nvPr/>
        </p:nvGrpSpPr>
        <p:grpSpPr>
          <a:xfrm rot="0">
            <a:off x="8752998" y="-936593"/>
            <a:ext cx="10619419" cy="12160187"/>
            <a:chOff x="0" y="0"/>
            <a:chExt cx="2796884" cy="3202683"/>
          </a:xfrm>
        </p:grpSpPr>
        <p:sp>
          <p:nvSpPr>
            <p:cNvPr name="Freeform 7" id="7"/>
            <p:cNvSpPr/>
            <p:nvPr/>
          </p:nvSpPr>
          <p:spPr>
            <a:xfrm flipH="false" flipV="false" rot="0">
              <a:off x="0" y="0"/>
              <a:ext cx="2796884" cy="3202683"/>
            </a:xfrm>
            <a:custGeom>
              <a:avLst/>
              <a:gdLst/>
              <a:ahLst/>
              <a:cxnLst/>
              <a:rect r="r" b="b" t="t" l="l"/>
              <a:pathLst>
                <a:path h="3202683" w="2796884">
                  <a:moveTo>
                    <a:pt x="0" y="0"/>
                  </a:moveTo>
                  <a:lnTo>
                    <a:pt x="2796884" y="0"/>
                  </a:lnTo>
                  <a:lnTo>
                    <a:pt x="2796884" y="3202683"/>
                  </a:lnTo>
                  <a:lnTo>
                    <a:pt x="0" y="3202683"/>
                  </a:lnTo>
                  <a:close/>
                </a:path>
              </a:pathLst>
            </a:custGeom>
            <a:solidFill>
              <a:srgbClr val="DC0E20"/>
            </a:solidFill>
          </p:spPr>
        </p:sp>
        <p:sp>
          <p:nvSpPr>
            <p:cNvPr name="TextBox 8" id="8"/>
            <p:cNvSpPr txBox="true"/>
            <p:nvPr/>
          </p:nvSpPr>
          <p:spPr>
            <a:xfrm>
              <a:off x="0" y="-38100"/>
              <a:ext cx="2796884" cy="3240783"/>
            </a:xfrm>
            <a:prstGeom prst="rect">
              <a:avLst/>
            </a:prstGeom>
          </p:spPr>
          <p:txBody>
            <a:bodyPr anchor="ctr" rtlCol="false" tIns="50800" lIns="50800" bIns="50800" rIns="50800"/>
            <a:lstStyle/>
            <a:p>
              <a:pPr algn="ctr">
                <a:lnSpc>
                  <a:spcPts val="2661"/>
                </a:lnSpc>
              </a:pPr>
            </a:p>
          </p:txBody>
        </p:sp>
      </p:grpSp>
      <p:sp>
        <p:nvSpPr>
          <p:cNvPr name="Freeform 9" id="9"/>
          <p:cNvSpPr/>
          <p:nvPr/>
        </p:nvSpPr>
        <p:spPr>
          <a:xfrm flipH="false" flipV="false" rot="0">
            <a:off x="1028700" y="1028700"/>
            <a:ext cx="525212" cy="551272"/>
          </a:xfrm>
          <a:custGeom>
            <a:avLst/>
            <a:gdLst/>
            <a:ahLst/>
            <a:cxnLst/>
            <a:rect r="r" b="b" t="t" l="l"/>
            <a:pathLst>
              <a:path h="551272" w="525212">
                <a:moveTo>
                  <a:pt x="0" y="0"/>
                </a:moveTo>
                <a:lnTo>
                  <a:pt x="525212" y="0"/>
                </a:lnTo>
                <a:lnTo>
                  <a:pt x="525212" y="551272"/>
                </a:lnTo>
                <a:lnTo>
                  <a:pt x="0" y="551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144000" y="2706280"/>
            <a:ext cx="3245742" cy="2074545"/>
          </a:xfrm>
          <a:prstGeom prst="rect">
            <a:avLst/>
          </a:prstGeom>
        </p:spPr>
        <p:txBody>
          <a:bodyPr anchor="t" rtlCol="false" tIns="0" lIns="0" bIns="0" rIns="0">
            <a:spAutoFit/>
          </a:bodyPr>
          <a:lstStyle/>
          <a:p>
            <a:pPr algn="l" marL="0" indent="0" lvl="0">
              <a:lnSpc>
                <a:spcPts val="8189"/>
              </a:lnSpc>
            </a:pPr>
            <a:r>
              <a:rPr lang="en-US" sz="6999" strike="noStrike" u="none">
                <a:solidFill>
                  <a:srgbClr val="FFFFFF"/>
                </a:solidFill>
                <a:latin typeface="Anton"/>
                <a:ea typeface="Anton"/>
                <a:cs typeface="Anton"/>
                <a:sym typeface="Anton"/>
              </a:rPr>
              <a:t>ABOUT COMPANY</a:t>
            </a:r>
          </a:p>
        </p:txBody>
      </p:sp>
      <p:sp>
        <p:nvSpPr>
          <p:cNvPr name="TextBox 11" id="11"/>
          <p:cNvSpPr txBox="true"/>
          <p:nvPr/>
        </p:nvSpPr>
        <p:spPr>
          <a:xfrm rot="0">
            <a:off x="9144000" y="4938180"/>
            <a:ext cx="7913792" cy="3657525"/>
          </a:xfrm>
          <a:prstGeom prst="rect">
            <a:avLst/>
          </a:prstGeom>
        </p:spPr>
        <p:txBody>
          <a:bodyPr anchor="t" rtlCol="false" tIns="0" lIns="0" bIns="0" rIns="0">
            <a:spAutoFit/>
          </a:bodyPr>
          <a:lstStyle/>
          <a:p>
            <a:pPr algn="just" marL="0" indent="0" lvl="0">
              <a:lnSpc>
                <a:spcPts val="2629"/>
              </a:lnSpc>
              <a:spcBef>
                <a:spcPct val="0"/>
              </a:spcBef>
            </a:pPr>
            <a:r>
              <a:rPr lang="en-US" sz="1877">
                <a:solidFill>
                  <a:srgbClr val="FFFFFF"/>
                </a:solidFill>
                <a:latin typeface="Montserrat"/>
                <a:ea typeface="Montserrat"/>
                <a:cs typeface="Montserrat"/>
                <a:sym typeface="Montserrat"/>
              </a:rPr>
              <a:t>Goodcabs, a cab service company established two years ago, focuses on tier-2 cities in India, differentiating itself by supporting local drivers to earn sustainable livelihoods in their hometowns while delivering excellent service to passengers. With operations in 10 tier-2 cities, Goodcabs aims to drive growth and enhance passenger satisfaction in 2024 by tracking key performance metrics, including trip volume, passenger satisfaction, repeat passenger rate, trip distribution, and the balance between new and repeat passengers, showcasing its commitment to empowering local communities and elevating customer experience.</a:t>
            </a:r>
          </a:p>
        </p:txBody>
      </p:sp>
      <p:sp>
        <p:nvSpPr>
          <p:cNvPr name="TextBox 12" id="12"/>
          <p:cNvSpPr txBox="true"/>
          <p:nvPr/>
        </p:nvSpPr>
        <p:spPr>
          <a:xfrm rot="0">
            <a:off x="1668212" y="1068162"/>
            <a:ext cx="3156238" cy="472845"/>
          </a:xfrm>
          <a:prstGeom prst="rect">
            <a:avLst/>
          </a:prstGeom>
        </p:spPr>
        <p:txBody>
          <a:bodyPr anchor="t" rtlCol="false" tIns="0" lIns="0" bIns="0" rIns="0">
            <a:spAutoFit/>
          </a:bodyPr>
          <a:lstStyle/>
          <a:p>
            <a:pPr algn="just">
              <a:lnSpc>
                <a:spcPts val="3862"/>
              </a:lnSpc>
            </a:pPr>
            <a:r>
              <a:rPr lang="en-US" sz="2759" b="true">
                <a:solidFill>
                  <a:srgbClr val="DC0E20"/>
                </a:solidFill>
                <a:latin typeface="Montserrat Bold"/>
                <a:ea typeface="Montserrat Bold"/>
                <a:cs typeface="Montserrat Bold"/>
                <a:sym typeface="Montserrat Bold"/>
              </a:rPr>
              <a:t>Good Cabs</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2128077" y="3538238"/>
            <a:ext cx="14274060" cy="3912831"/>
          </a:xfrm>
          <a:prstGeom prst="rect">
            <a:avLst/>
          </a:prstGeom>
        </p:spPr>
        <p:txBody>
          <a:bodyPr anchor="t" rtlCol="false" tIns="0" lIns="0" bIns="0" rIns="0">
            <a:spAutoFit/>
          </a:bodyPr>
          <a:lstStyle/>
          <a:p>
            <a:pPr algn="ctr">
              <a:lnSpc>
                <a:spcPts val="30866"/>
              </a:lnSpc>
            </a:pPr>
            <a:r>
              <a:rPr lang="en-US" sz="25721">
                <a:solidFill>
                  <a:srgbClr val="FF4454"/>
                </a:solidFill>
                <a:latin typeface="Anton"/>
                <a:ea typeface="Anton"/>
                <a:cs typeface="Anton"/>
                <a:sym typeface="Anton"/>
              </a:rPr>
              <a:t>THANK YOU</a:t>
            </a:r>
          </a:p>
        </p:txBody>
      </p:sp>
      <p:grpSp>
        <p:nvGrpSpPr>
          <p:cNvPr name="Group 7" id="7"/>
          <p:cNvGrpSpPr/>
          <p:nvPr/>
        </p:nvGrpSpPr>
        <p:grpSpPr>
          <a:xfrm rot="0">
            <a:off x="743479" y="690861"/>
            <a:ext cx="1191540" cy="11915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241813" y="880215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41813" y="8440825"/>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28916" y="9058516"/>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402137" y="1525959"/>
            <a:ext cx="712885" cy="7128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22" id="22"/>
          <p:cNvSpPr/>
          <p:nvPr/>
        </p:nvSpPr>
        <p:spPr>
          <a:xfrm flipH="false" flipV="false" rot="0">
            <a:off x="3779411" y="7637258"/>
            <a:ext cx="724214" cy="724214"/>
          </a:xfrm>
          <a:custGeom>
            <a:avLst/>
            <a:gdLst/>
            <a:ahLst/>
            <a:cxnLst/>
            <a:rect r="r" b="b" t="t" l="l"/>
            <a:pathLst>
              <a:path h="724214" w="724214">
                <a:moveTo>
                  <a:pt x="0" y="0"/>
                </a:moveTo>
                <a:lnTo>
                  <a:pt x="724214" y="0"/>
                </a:lnTo>
                <a:lnTo>
                  <a:pt x="724214" y="724214"/>
                </a:lnTo>
                <a:lnTo>
                  <a:pt x="0" y="724214"/>
                </a:lnTo>
                <a:lnTo>
                  <a:pt x="0" y="0"/>
                </a:lnTo>
                <a:close/>
              </a:path>
            </a:pathLst>
          </a:custGeom>
          <a:blipFill>
            <a:blip r:embed="rId3"/>
            <a:stretch>
              <a:fillRect l="0" t="0" r="0" b="0"/>
            </a:stretch>
          </a:blipFill>
        </p:spPr>
      </p:sp>
      <p:sp>
        <p:nvSpPr>
          <p:cNvPr name="Freeform 23" id="23"/>
          <p:cNvSpPr/>
          <p:nvPr/>
        </p:nvSpPr>
        <p:spPr>
          <a:xfrm flipH="false" flipV="false" rot="0">
            <a:off x="7544551" y="7637258"/>
            <a:ext cx="680554" cy="680554"/>
          </a:xfrm>
          <a:custGeom>
            <a:avLst/>
            <a:gdLst/>
            <a:ahLst/>
            <a:cxnLst/>
            <a:rect r="r" b="b" t="t" l="l"/>
            <a:pathLst>
              <a:path h="680554" w="680554">
                <a:moveTo>
                  <a:pt x="0" y="0"/>
                </a:moveTo>
                <a:lnTo>
                  <a:pt x="680554" y="0"/>
                </a:lnTo>
                <a:lnTo>
                  <a:pt x="680554" y="680554"/>
                </a:lnTo>
                <a:lnTo>
                  <a:pt x="0" y="680554"/>
                </a:lnTo>
                <a:lnTo>
                  <a:pt x="0" y="0"/>
                </a:lnTo>
                <a:close/>
              </a:path>
            </a:pathLst>
          </a:custGeom>
          <a:blipFill>
            <a:blip r:embed="rId4"/>
            <a:stretch>
              <a:fillRect l="0" t="0" r="0" b="0"/>
            </a:stretch>
          </a:blipFill>
        </p:spPr>
      </p:sp>
      <p:sp>
        <p:nvSpPr>
          <p:cNvPr name="Freeform 24" id="24"/>
          <p:cNvSpPr/>
          <p:nvPr/>
        </p:nvSpPr>
        <p:spPr>
          <a:xfrm flipH="false" flipV="false" rot="0">
            <a:off x="11810825" y="7675792"/>
            <a:ext cx="603486" cy="603486"/>
          </a:xfrm>
          <a:custGeom>
            <a:avLst/>
            <a:gdLst/>
            <a:ahLst/>
            <a:cxnLst/>
            <a:rect r="r" b="b" t="t" l="l"/>
            <a:pathLst>
              <a:path h="603486" w="603486">
                <a:moveTo>
                  <a:pt x="0" y="0"/>
                </a:moveTo>
                <a:lnTo>
                  <a:pt x="603485" y="0"/>
                </a:lnTo>
                <a:lnTo>
                  <a:pt x="603485" y="603486"/>
                </a:lnTo>
                <a:lnTo>
                  <a:pt x="0" y="603486"/>
                </a:lnTo>
                <a:lnTo>
                  <a:pt x="0" y="0"/>
                </a:lnTo>
                <a:close/>
              </a:path>
            </a:pathLst>
          </a:custGeom>
          <a:blipFill>
            <a:blip r:embed="rId5"/>
            <a:stretch>
              <a:fillRect l="0" t="0" r="0" b="0"/>
            </a:stretch>
          </a:blipFill>
        </p:spPr>
      </p:sp>
      <p:sp>
        <p:nvSpPr>
          <p:cNvPr name="TextBox 25" id="25"/>
          <p:cNvSpPr txBox="true"/>
          <p:nvPr/>
        </p:nvSpPr>
        <p:spPr>
          <a:xfrm rot="0">
            <a:off x="4798900" y="7814237"/>
            <a:ext cx="1237513" cy="315633"/>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6" tooltip="https://www.linkedin.com/in/karthick-krk/"/>
              </a:rPr>
              <a:t>Linkedin</a:t>
            </a:r>
          </a:p>
        </p:txBody>
      </p:sp>
      <p:sp>
        <p:nvSpPr>
          <p:cNvPr name="TextBox 26" id="26"/>
          <p:cNvSpPr txBox="true"/>
          <p:nvPr/>
        </p:nvSpPr>
        <p:spPr>
          <a:xfrm rot="0">
            <a:off x="8542210" y="7784546"/>
            <a:ext cx="1237513" cy="315633"/>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7" tooltip="https://codebasics.io/portfolio/Karthikeyan-K"/>
              </a:rPr>
              <a:t>Portfolio</a:t>
            </a:r>
          </a:p>
        </p:txBody>
      </p:sp>
      <p:sp>
        <p:nvSpPr>
          <p:cNvPr name="TextBox 27" id="27"/>
          <p:cNvSpPr txBox="true"/>
          <p:nvPr/>
        </p:nvSpPr>
        <p:spPr>
          <a:xfrm rot="0">
            <a:off x="12769950" y="7782180"/>
            <a:ext cx="1237513" cy="315633"/>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8" tooltip="https://github.com/kr-karthick"/>
              </a:rPr>
              <a:t>Github</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551030" y="4349936"/>
            <a:ext cx="11381566" cy="113815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964467" y="2185400"/>
            <a:ext cx="7072900" cy="70729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4906" r="0" b="-24906"/>
              </a:stretch>
            </a:blipFill>
            <a:ln w="171450" cap="sq">
              <a:solidFill>
                <a:srgbClr val="FFFFFF"/>
              </a:solidFill>
              <a:prstDash val="solid"/>
              <a:miter/>
            </a:ln>
          </p:spPr>
        </p:sp>
      </p:grpSp>
      <p:grpSp>
        <p:nvGrpSpPr>
          <p:cNvPr name="Group 13" id="13"/>
          <p:cNvGrpSpPr/>
          <p:nvPr/>
        </p:nvGrpSpPr>
        <p:grpSpPr>
          <a:xfrm rot="0">
            <a:off x="9144000" y="7727421"/>
            <a:ext cx="1038609" cy="10386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837583" y="1599948"/>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1530629" y="2518924"/>
            <a:ext cx="7038635" cy="2869122"/>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PROBLEM STATEMENT</a:t>
            </a:r>
          </a:p>
        </p:txBody>
      </p:sp>
      <p:sp>
        <p:nvSpPr>
          <p:cNvPr name="TextBox 20" id="20"/>
          <p:cNvSpPr txBox="true"/>
          <p:nvPr/>
        </p:nvSpPr>
        <p:spPr>
          <a:xfrm rot="0">
            <a:off x="1530629" y="5851525"/>
            <a:ext cx="6986401" cy="340677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Goodcabs seeks actionable insights across key metrics—trip volume, passenger satisfaction, repeat passenger rate, trip distribution, and the balance between new and repeat passengers—to evaluate and enhance its performance in the transportation domain. These insights are critical for strategic decision-making and performance evaluation, directly impacting the company’s 2024 growth targets and operational excellence.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4136487" y="3435504"/>
            <a:ext cx="10015027" cy="1438275"/>
          </a:xfrm>
          <a:prstGeom prst="rect">
            <a:avLst/>
          </a:prstGeom>
        </p:spPr>
        <p:txBody>
          <a:bodyPr anchor="t" rtlCol="false" tIns="0" lIns="0" bIns="0" rIns="0">
            <a:spAutoFit/>
          </a:bodyPr>
          <a:lstStyle/>
          <a:p>
            <a:pPr algn="ctr">
              <a:lnSpc>
                <a:spcPts val="11275"/>
              </a:lnSpc>
            </a:pPr>
            <a:r>
              <a:rPr lang="en-US" sz="9396">
                <a:solidFill>
                  <a:srgbClr val="FF4454"/>
                </a:solidFill>
                <a:latin typeface="Anton"/>
                <a:ea typeface="Anton"/>
                <a:cs typeface="Anton"/>
                <a:sym typeface="Anton"/>
              </a:rPr>
              <a:t>DASHBOARD PREVIEW</a:t>
            </a:r>
          </a:p>
        </p:txBody>
      </p:sp>
      <p:grpSp>
        <p:nvGrpSpPr>
          <p:cNvPr name="Group 9" id="9"/>
          <p:cNvGrpSpPr/>
          <p:nvPr/>
        </p:nvGrpSpPr>
        <p:grpSpPr>
          <a:xfrm rot="0">
            <a:off x="-1357611" y="-1286368"/>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743479" y="690861"/>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5019267" y="2630531"/>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grpSp>
        <p:nvGrpSpPr>
          <p:cNvPr name="Group 16" id="16"/>
          <p:cNvGrpSpPr/>
          <p:nvPr/>
        </p:nvGrpSpPr>
        <p:grpSpPr>
          <a:xfrm rot="0">
            <a:off x="-2303973" y="4708698"/>
            <a:ext cx="6665347" cy="666534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71450" cap="sq">
              <a:solidFill>
                <a:srgbClr val="FFFFFF"/>
              </a:solidFill>
              <a:prstDash val="solid"/>
              <a:miter/>
            </a:ln>
          </p:spPr>
        </p:sp>
      </p:grpSp>
      <p:grpSp>
        <p:nvGrpSpPr>
          <p:cNvPr name="Group 18" id="18"/>
          <p:cNvGrpSpPr/>
          <p:nvPr/>
        </p:nvGrpSpPr>
        <p:grpSpPr>
          <a:xfrm rot="0">
            <a:off x="14593775" y="-294271"/>
            <a:ext cx="5765358" cy="57653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grpSp>
        <p:nvGrpSpPr>
          <p:cNvPr name="Group 20" id="20"/>
          <p:cNvGrpSpPr/>
          <p:nvPr/>
        </p:nvGrpSpPr>
        <p:grpSpPr>
          <a:xfrm rot="0">
            <a:off x="7686986" y="5102464"/>
            <a:ext cx="2692445" cy="737246"/>
            <a:chOff x="0" y="0"/>
            <a:chExt cx="1484186" cy="406400"/>
          </a:xfrm>
        </p:grpSpPr>
        <p:sp>
          <p:nvSpPr>
            <p:cNvPr name="Freeform 21" id="21"/>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22" id="22"/>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3" id="23"/>
          <p:cNvSpPr txBox="true"/>
          <p:nvPr/>
        </p:nvSpPr>
        <p:spPr>
          <a:xfrm rot="0">
            <a:off x="7865588" y="5226204"/>
            <a:ext cx="2335243" cy="413901"/>
          </a:xfrm>
          <a:prstGeom prst="rect">
            <a:avLst/>
          </a:prstGeom>
        </p:spPr>
        <p:txBody>
          <a:bodyPr anchor="t" rtlCol="false" tIns="0" lIns="0" bIns="0" rIns="0">
            <a:spAutoFit/>
          </a:bodyPr>
          <a:lstStyle/>
          <a:p>
            <a:pPr algn="ctr">
              <a:lnSpc>
                <a:spcPts val="3436"/>
              </a:lnSpc>
            </a:pPr>
            <a:r>
              <a:rPr lang="en-US" b="true" sz="2454" u="sng">
                <a:solidFill>
                  <a:srgbClr val="FFFFFF"/>
                </a:solidFill>
                <a:latin typeface="Montserrat Bold"/>
                <a:ea typeface="Montserrat Bold"/>
                <a:cs typeface="Montserrat Bold"/>
                <a:sym typeface="Montserrat Bold"/>
                <a:hlinkClick r:id="rId3" tooltip="https://app.powerbi.com/view?r=eyJrIjoiMTBmZjA2ZjktMzBhMy00MmRjLTk3Y2ItYjNlMGYyN2VlNjljIiwidCI6ImM2ZTU0OWIzLTVmNDUtNDAzMi1hYWU5LWQ0MjQ0ZGM1YjJjNCJ9&amp;pageName=2dd85c487e3674cc5df6"/>
              </a:rPr>
              <a:t>Link</a:t>
            </a:r>
          </a:p>
        </p:txBody>
      </p:sp>
      <p:grpSp>
        <p:nvGrpSpPr>
          <p:cNvPr name="Group 24" id="24"/>
          <p:cNvGrpSpPr/>
          <p:nvPr/>
        </p:nvGrpSpPr>
        <p:grpSpPr>
          <a:xfrm rot="0">
            <a:off x="14593775" y="-1025242"/>
            <a:ext cx="6665347" cy="666534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71450" cap="sq">
              <a:solidFill>
                <a:srgbClr val="FFFFFF"/>
              </a:solidFill>
              <a:prstDash val="solid"/>
              <a:miter/>
            </a:ln>
          </p:spPr>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040071" y="4173816"/>
            <a:ext cx="9986277" cy="2858822"/>
          </a:xfrm>
          <a:prstGeom prst="rect">
            <a:avLst/>
          </a:prstGeom>
        </p:spPr>
        <p:txBody>
          <a:bodyPr anchor="t" rtlCol="false" tIns="0" lIns="0" bIns="0" rIns="0">
            <a:spAutoFit/>
          </a:bodyPr>
          <a:lstStyle/>
          <a:p>
            <a:pPr algn="ctr">
              <a:lnSpc>
                <a:spcPts val="11242"/>
              </a:lnSpc>
            </a:pPr>
            <a:r>
              <a:rPr lang="en-US" sz="9369">
                <a:solidFill>
                  <a:srgbClr val="FF4454"/>
                </a:solidFill>
                <a:latin typeface="Anton"/>
                <a:ea typeface="Anton"/>
                <a:cs typeface="Anton"/>
                <a:sym typeface="Anton"/>
              </a:rPr>
              <a:t>PRIMARY ANALYSIS</a:t>
            </a:r>
          </a:p>
          <a:p>
            <a:pPr algn="ctr">
              <a:lnSpc>
                <a:spcPts val="11242"/>
              </a:lnSpc>
            </a:pPr>
          </a:p>
        </p:txBody>
      </p:sp>
      <p:sp>
        <p:nvSpPr>
          <p:cNvPr name="TextBox 3" id="3"/>
          <p:cNvSpPr txBox="true"/>
          <p:nvPr/>
        </p:nvSpPr>
        <p:spPr>
          <a:xfrm rot="0">
            <a:off x="5019267" y="3614947"/>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02689" y="3238263"/>
            <a:ext cx="12682621" cy="3810474"/>
          </a:xfrm>
          <a:custGeom>
            <a:avLst/>
            <a:gdLst/>
            <a:ahLst/>
            <a:cxnLst/>
            <a:rect r="r" b="b" t="t" l="l"/>
            <a:pathLst>
              <a:path h="3810474" w="12682621">
                <a:moveTo>
                  <a:pt x="0" y="0"/>
                </a:moveTo>
                <a:lnTo>
                  <a:pt x="12682622" y="0"/>
                </a:lnTo>
                <a:lnTo>
                  <a:pt x="12682622" y="3810474"/>
                </a:lnTo>
                <a:lnTo>
                  <a:pt x="0" y="3810474"/>
                </a:lnTo>
                <a:lnTo>
                  <a:pt x="0" y="0"/>
                </a:lnTo>
                <a:close/>
              </a:path>
            </a:pathLst>
          </a:custGeom>
          <a:blipFill>
            <a:blip r:embed="rId2"/>
            <a:stretch>
              <a:fillRect l="0" t="0" r="0" b="0"/>
            </a:stretch>
          </a:blipFill>
        </p:spPr>
      </p:sp>
      <p:sp>
        <p:nvSpPr>
          <p:cNvPr name="TextBox 3" id="3"/>
          <p:cNvSpPr txBox="true"/>
          <p:nvPr/>
        </p:nvSpPr>
        <p:spPr>
          <a:xfrm rot="0">
            <a:off x="4231777" y="583351"/>
            <a:ext cx="9824445" cy="84307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Identify the top 3 and bottom 3 cities by total trips over the entire analysis period.</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38245" y="2259873"/>
            <a:ext cx="10411510" cy="5767253"/>
          </a:xfrm>
          <a:custGeom>
            <a:avLst/>
            <a:gdLst/>
            <a:ahLst/>
            <a:cxnLst/>
            <a:rect r="r" b="b" t="t" l="l"/>
            <a:pathLst>
              <a:path h="5767253" w="10411510">
                <a:moveTo>
                  <a:pt x="0" y="0"/>
                </a:moveTo>
                <a:lnTo>
                  <a:pt x="10411510" y="0"/>
                </a:lnTo>
                <a:lnTo>
                  <a:pt x="10411510" y="5767254"/>
                </a:lnTo>
                <a:lnTo>
                  <a:pt x="0" y="5767254"/>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Calculate the average fare per trip for each city and compare it with the city's average trip distance. Identify the cities with the highest and lowest average fare per trip to assess pricing efficiency across locations.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80290" y="2694268"/>
            <a:ext cx="5711296" cy="6006708"/>
          </a:xfrm>
          <a:custGeom>
            <a:avLst/>
            <a:gdLst/>
            <a:ahLst/>
            <a:cxnLst/>
            <a:rect r="r" b="b" t="t" l="l"/>
            <a:pathLst>
              <a:path h="6006708" w="5711296">
                <a:moveTo>
                  <a:pt x="0" y="0"/>
                </a:moveTo>
                <a:lnTo>
                  <a:pt x="5711297" y="0"/>
                </a:lnTo>
                <a:lnTo>
                  <a:pt x="5711297" y="6006709"/>
                </a:lnTo>
                <a:lnTo>
                  <a:pt x="0" y="6006709"/>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Calculate the average passenger and driver ratings for each city, segmented by passenger type (new vs. repeat). Identify cities with the highest and lowest average ratings.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DAGbDRZTg6M</dc:identifier>
  <dcterms:modified xsi:type="dcterms:W3CDTF">2011-08-01T06:04:30Z</dcterms:modified>
  <cp:revision>1</cp:revision>
  <dc:title>Good Cabs</dc:title>
</cp:coreProperties>
</file>